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Oxygen" panose="02000503000000000000" pitchFamily="2" charset="0"/>
      <p:regular r:id="rId24"/>
      <p:bold r:id="rId25"/>
    </p:embeddedFont>
    <p:embeddedFont>
      <p:font typeface="Roboto" panose="02000000000000000000" pitchFamily="2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522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1c8d238e9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1c8d238e9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8f3e74a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8f3e74ac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85f7a30f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85f7a30f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285f7a30f2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285f7a30f2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85f7a30f2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85f7a30f2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85f7a30f2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85f7a30f2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85f7a30f2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85f7a30f2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85f7a30f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85f7a30f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afc9b9c8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2afc9b9c8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afc9b9c8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2afc9b9c8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18aab7f6c5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18aab7f6c5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de038851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de038851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1f6f0a0b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1f6f0a0b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f6f0a0b36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f6f0a0b36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661e3e5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661e3e5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c8d238e95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c8d238e95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1b6f6ff98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g21b6f6ff98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661e3e58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661e3e58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8de08348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8de08348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bncanvas.com/wp-content/uploads/2022/02/leonardo-da-vinci-pintando-la-mona-lisa-paint-by-number.jp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artmajeur.com/pt/normandystar/artworks/14327150/l-origine-du-mond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tsteps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bit.ly/ACCEDPCP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droccpimenta/acced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hat.openai.com/chat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cosia.org/images?q=La%25Gioconda%20recreations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duckduckgo.com/?q=La+Gioconda+lisa+recreations&amp;t=h_&amp;iax=images&amp;ia=images" TargetMode="External"/><Relationship Id="rId12" Type="http://schemas.openxmlformats.org/officeDocument/2006/relationships/hyperlink" Target="https://www.ecosia.org/videos?q=La%25Gioconda%25in%25movie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bing.com/images/search?q=La+Gioconda+recreations&amp;form=HDRSC2" TargetMode="External"/><Relationship Id="rId11" Type="http://schemas.openxmlformats.org/officeDocument/2006/relationships/hyperlink" Target="https://duckduckgo.com/?q=La+Gioconda+recreations&amp;t=h_&amp;iax=videos&amp;ia=videos" TargetMode="External"/><Relationship Id="rId5" Type="http://schemas.openxmlformats.org/officeDocument/2006/relationships/hyperlink" Target="https://www.google.com/search?q=la+gioconda+recreations&amp;tbm=isch" TargetMode="External"/><Relationship Id="rId10" Type="http://schemas.openxmlformats.org/officeDocument/2006/relationships/hyperlink" Target="https://www.bing.com/videos/search?q=La+gioconda+in+movies" TargetMode="External"/><Relationship Id="rId4" Type="http://schemas.openxmlformats.org/officeDocument/2006/relationships/hyperlink" Target="https://it.wikipedia.org/wiki/Gioconda" TargetMode="External"/><Relationship Id="rId9" Type="http://schemas.openxmlformats.org/officeDocument/2006/relationships/hyperlink" Target="https://www.google.com/search?q=la+gioconda+in+movies&amp;tbm=vi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romancortes.com/blog/css-3d-menina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tsteps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bit.ly/ACCEDPC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15284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Relatórios 1 e 2 e Projecto - Linhas orientadoras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6180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ACCED, 2023-2024</a:t>
            </a:r>
            <a:endParaRPr dirty="0"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l="10505" t="20950" r="9481" b="16172"/>
          <a:stretch/>
        </p:blipFill>
        <p:spPr>
          <a:xfrm>
            <a:off x="75475" y="69425"/>
            <a:ext cx="2423400" cy="95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body" idx="1"/>
          </p:nvPr>
        </p:nvSpPr>
        <p:spPr>
          <a:xfrm>
            <a:off x="311700" y="644375"/>
            <a:ext cx="8520600" cy="43383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rmAutofit fontScale="92500" lnSpcReduction="20000"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Oxygen"/>
              <a:buChar char="●"/>
            </a:pPr>
            <a:r>
              <a:rPr lang="it" sz="1600" dirty="0">
                <a:latin typeface="Oxygen"/>
                <a:ea typeface="Oxygen"/>
                <a:cs typeface="Oxygen"/>
                <a:sym typeface="Oxygen"/>
              </a:rPr>
              <a:t>Pesquisa (Wikipedia, Youtube, site oficial do autor / site oficial da obra, IMDB, chatgpt, gemini, outros…)</a:t>
            </a:r>
            <a:endParaRPr sz="1600"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xygen"/>
              <a:buChar char="●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Impactos / Objectos digitais a integrar: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Oxygen"/>
              <a:buChar char="○"/>
            </a:pPr>
            <a:r>
              <a:rPr lang="it" sz="1700" dirty="0">
                <a:latin typeface="Oxygen"/>
                <a:ea typeface="Oxygen"/>
                <a:cs typeface="Oxygen"/>
                <a:sym typeface="Oxygen"/>
              </a:rPr>
              <a:t>“Original” em HD (imagem, se possível)</a:t>
            </a:r>
            <a:endParaRPr sz="1700"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Oxygen"/>
              <a:buChar char="○"/>
            </a:pPr>
            <a:r>
              <a:rPr lang="it" sz="1700" dirty="0">
                <a:latin typeface="Oxygen"/>
                <a:ea typeface="Oxygen"/>
                <a:cs typeface="Oxygen"/>
                <a:sym typeface="Oxygen"/>
              </a:rPr>
              <a:t>Impacto: Clones, Variações, Outras formas de arte derivadas - Escultura / escultura em madeira</a:t>
            </a:r>
            <a:r>
              <a:rPr lang="it" dirty="0"/>
              <a:t> (</a:t>
            </a:r>
            <a:r>
              <a:rPr lang="it" sz="1700" dirty="0">
                <a:latin typeface="Oxygen"/>
                <a:ea typeface="Oxygen"/>
                <a:cs typeface="Oxygen"/>
                <a:sym typeface="Oxygen"/>
              </a:rPr>
              <a:t>wood carving), Literatura, Arquitectura, Pintura, Aguarela, urban art / Graffiti, Música, Cinema, Numismática, Filatelia, Teatro, Ópera, Cerâmica, Fotografia, Ilustração, BD (quadrinhos/comics/fumetti), videojogos, lego, culinária, Porcelana, Tapeçaria, Crochet, bordados, tatuagem, apresentação / decoração de alimentos, dança, metal / ferro forjado / aço, madeira, joalharia, vitrais, mosaico, azulejo, paint by numbers, glazed enamel / esmalte vidrado, café (coffe art), sand / pebble / rock art, o  </a:t>
            </a:r>
            <a:r>
              <a:rPr lang="it" sz="1700" u="sng" dirty="0">
                <a:solidFill>
                  <a:schemeClr val="hlink"/>
                </a:solidFill>
                <a:latin typeface="Oxygen"/>
                <a:ea typeface="Oxygen"/>
                <a:cs typeface="Oxygen"/>
                <a:sym typeface="Oxygen"/>
                <a:hlinkClick r:id="rId3"/>
              </a:rPr>
              <a:t>momento da criação</a:t>
            </a:r>
            <a:r>
              <a:rPr lang="it" sz="1700" dirty="0">
                <a:latin typeface="Oxygen"/>
                <a:ea typeface="Oxygen"/>
                <a:cs typeface="Oxygen"/>
                <a:sym typeface="Oxygen"/>
              </a:rPr>
              <a:t>, cosmética (makeup), outros …?</a:t>
            </a:r>
            <a:endParaRPr sz="1700"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Oxygen"/>
              <a:buChar char="○"/>
            </a:pPr>
            <a:r>
              <a:rPr lang="it" sz="1700" dirty="0">
                <a:latin typeface="Oxygen"/>
                <a:ea typeface="Oxygen"/>
                <a:cs typeface="Oxygen"/>
                <a:sym typeface="Oxygen"/>
              </a:rPr>
              <a:t>História: (Imprensa, jornais, revistas, outros …?)</a:t>
            </a:r>
            <a:endParaRPr sz="1700"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Oxygen"/>
              <a:buChar char="○"/>
            </a:pPr>
            <a:r>
              <a:rPr lang="it" sz="1700" dirty="0">
                <a:latin typeface="Oxygen"/>
                <a:ea typeface="Oxygen"/>
                <a:cs typeface="Oxygen"/>
                <a:sym typeface="Oxygen"/>
              </a:rPr>
              <a:t>Produção própria (audio? vídeo? desenho?, animações? gamificação? outros… )</a:t>
            </a:r>
            <a:endParaRPr sz="1700"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350274" algn="l" rtl="0">
              <a:spcBef>
                <a:spcPts val="0"/>
              </a:spcBef>
              <a:spcAft>
                <a:spcPts val="0"/>
              </a:spcAft>
              <a:buSzPts val="1916"/>
              <a:buFont typeface="Oxygen"/>
              <a:buChar char="○"/>
            </a:pPr>
            <a:r>
              <a:rPr lang="it" sz="1916" b="1" dirty="0">
                <a:latin typeface="Oxygen"/>
                <a:ea typeface="Oxygen"/>
                <a:cs typeface="Oxygen"/>
                <a:sym typeface="Oxygen"/>
              </a:rPr>
              <a:t>Nota: Todos os elementos integrados na exposição deverão indicar a fonte (url)</a:t>
            </a:r>
            <a:endParaRPr sz="1400" dirty="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16" name="Google Shape;116;p21"/>
          <p:cNvSpPr/>
          <p:nvPr/>
        </p:nvSpPr>
        <p:spPr>
          <a:xfrm>
            <a:off x="311700" y="82825"/>
            <a:ext cx="8520600" cy="4899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700" dirty="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Projecto - Linhas orientadoras (versão 2, 2/5/2023)</a:t>
            </a:r>
            <a:endParaRPr sz="2700" dirty="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xygen"/>
              <a:buChar char="●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Apresentação formal do Trabalho (Título), Autor, e contexto (local e a data) de realização do trabalho - para que, se a exposição fôr eventualmente publicada numa rede social, se possa perceber quem fez o quê e em que contexto.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xygen"/>
              <a:buChar char="●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Incluir links para vídeos youtube e/ou incluir vídeos na própria exposição;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50274" algn="l" rtl="0">
              <a:spcBef>
                <a:spcPts val="0"/>
              </a:spcBef>
              <a:spcAft>
                <a:spcPts val="0"/>
              </a:spcAft>
              <a:buSzPts val="1916"/>
              <a:buFont typeface="Oxygen"/>
              <a:buChar char="●"/>
            </a:pPr>
            <a:r>
              <a:rPr lang="it" sz="1916" b="1" dirty="0">
                <a:latin typeface="Oxygen"/>
                <a:ea typeface="Oxygen"/>
                <a:cs typeface="Oxygen"/>
                <a:sym typeface="Oxygen"/>
              </a:rPr>
              <a:t>Todos os elementos integrados na exposição deverão indicar a fonte (url)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xygen"/>
              <a:buChar char="●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Definir o espaço, paredes (coerente com o tema da exposição)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xygen"/>
              <a:buChar char="○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Escolher padrões de parede / texturas que facilitem a leitura do texto (eventualmente) superposto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xygen"/>
              <a:buChar char="●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Definir/propôr uma sequência da visita (‘guided tour’)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Oxygen"/>
              <a:buChar char="●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Apresentar o texto livre de erros ortográficos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22" name="Google Shape;122;p22"/>
          <p:cNvSpPr/>
          <p:nvPr/>
        </p:nvSpPr>
        <p:spPr>
          <a:xfrm>
            <a:off x="311700" y="301450"/>
            <a:ext cx="8520600" cy="4899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800" dirty="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Projecto - Linhas orientadoras (versão 1, 9/5)</a:t>
            </a:r>
            <a:endParaRPr sz="2800" dirty="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/>
          <p:nvPr/>
        </p:nvSpPr>
        <p:spPr>
          <a:xfrm>
            <a:off x="311700" y="301450"/>
            <a:ext cx="8520600" cy="4899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800" dirty="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Projecto - Exemplos de análise</a:t>
            </a:r>
            <a:endParaRPr sz="2800" dirty="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250" y="1204025"/>
            <a:ext cx="7429500" cy="345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/>
          <p:nvPr/>
        </p:nvSpPr>
        <p:spPr>
          <a:xfrm>
            <a:off x="1291600" y="1937075"/>
            <a:ext cx="2433300" cy="6348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FF000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39" name="Google Shape;139;p24"/>
          <p:cNvSpPr/>
          <p:nvPr/>
        </p:nvSpPr>
        <p:spPr>
          <a:xfrm rot="-616626" flipH="1">
            <a:off x="3707095" y="946383"/>
            <a:ext cx="2660179" cy="153478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A9999"/>
          </a:solidFill>
          <a:ln w="9525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A V. exposição deverá ser sobre o impacto da obra (Arte. Cultura, Comunicação) e não sobre a Obra em si</a:t>
            </a:r>
            <a:endParaRPr sz="12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56187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/>
          <p:nvPr/>
        </p:nvSpPr>
        <p:spPr>
          <a:xfrm>
            <a:off x="895025" y="3409225"/>
            <a:ext cx="3048900" cy="9528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FF0000"/>
                </a:solidFill>
                <a:latin typeface="Oxygen"/>
                <a:ea typeface="Oxygen"/>
                <a:cs typeface="Oxygen"/>
                <a:sym typeface="Oxygen"/>
              </a:rPr>
              <a:t>URL em falta !!</a:t>
            </a:r>
            <a:endParaRPr sz="2100">
              <a:solidFill>
                <a:srgbClr val="FF000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3500" y="650075"/>
            <a:ext cx="7519475" cy="382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6"/>
          <p:cNvSpPr/>
          <p:nvPr/>
        </p:nvSpPr>
        <p:spPr>
          <a:xfrm rot="-616531">
            <a:off x="1953664" y="4220969"/>
            <a:ext cx="1886964" cy="786926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Guided Tour</a:t>
            </a:r>
            <a:endParaRPr sz="17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53" name="Google Shape;153;p26"/>
          <p:cNvSpPr/>
          <p:nvPr/>
        </p:nvSpPr>
        <p:spPr>
          <a:xfrm>
            <a:off x="3978475" y="3594250"/>
            <a:ext cx="1821900" cy="952800"/>
          </a:xfrm>
          <a:prstGeom prst="rect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8761D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7263" y="301125"/>
            <a:ext cx="7229475" cy="415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/>
          <p:nvPr/>
        </p:nvSpPr>
        <p:spPr>
          <a:xfrm>
            <a:off x="1735150" y="3705800"/>
            <a:ext cx="5874900" cy="656100"/>
          </a:xfrm>
          <a:prstGeom prst="rect">
            <a:avLst/>
          </a:prstGeom>
          <a:solidFill>
            <a:srgbClr val="FCE5CD"/>
          </a:solidFill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FF0000"/>
                </a:solidFill>
                <a:latin typeface="Oxygen"/>
                <a:ea typeface="Oxygen"/>
                <a:cs typeface="Oxygen"/>
                <a:sym typeface="Oxygen"/>
              </a:rPr>
              <a:t>Utilização de uma só fonte de referência :-(</a:t>
            </a:r>
            <a:endParaRPr sz="2100">
              <a:solidFill>
                <a:srgbClr val="FF000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55214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8"/>
          <p:cNvSpPr/>
          <p:nvPr/>
        </p:nvSpPr>
        <p:spPr>
          <a:xfrm>
            <a:off x="895025" y="3409225"/>
            <a:ext cx="3048900" cy="9528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FF0000"/>
                </a:solidFill>
                <a:latin typeface="Oxygen"/>
                <a:ea typeface="Oxygen"/>
                <a:cs typeface="Oxygen"/>
                <a:sym typeface="Oxygen"/>
              </a:rPr>
              <a:t>URL em falta !!</a:t>
            </a:r>
            <a:endParaRPr sz="2100">
              <a:solidFill>
                <a:srgbClr val="FF000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125" y="177775"/>
            <a:ext cx="5953125" cy="431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9"/>
          <p:cNvSpPr/>
          <p:nvPr/>
        </p:nvSpPr>
        <p:spPr>
          <a:xfrm>
            <a:off x="998575" y="3673875"/>
            <a:ext cx="4927500" cy="767700"/>
          </a:xfrm>
          <a:prstGeom prst="rect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8761D"/>
              </a:solidFill>
            </a:endParaRPr>
          </a:p>
        </p:txBody>
      </p:sp>
      <p:sp>
        <p:nvSpPr>
          <p:cNvPr id="172" name="Google Shape;172;p29"/>
          <p:cNvSpPr/>
          <p:nvPr/>
        </p:nvSpPr>
        <p:spPr>
          <a:xfrm rot="-150661" flipH="1">
            <a:off x="5936442" y="1764893"/>
            <a:ext cx="3410074" cy="2711864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AA84F"/>
          </a:solidFill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Texto / link não clicável</a:t>
            </a:r>
            <a:br>
              <a:rPr lang="it" sz="17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</a:br>
            <a:r>
              <a:rPr lang="it" sz="17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Os URLs devem ser incluídos como ‘texto adicional’ ao objecto (imagem, vídeo, etc…)</a:t>
            </a:r>
            <a:endParaRPr sz="17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73" name="Google Shape;173;p29"/>
          <p:cNvSpPr txBox="1"/>
          <p:nvPr/>
        </p:nvSpPr>
        <p:spPr>
          <a:xfrm>
            <a:off x="2773100" y="3472875"/>
            <a:ext cx="8859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400">
                <a:solidFill>
                  <a:srgbClr val="FF0000"/>
                </a:solidFill>
              </a:rPr>
              <a:t>X</a:t>
            </a:r>
            <a:endParaRPr sz="6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58774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0"/>
          <p:cNvSpPr/>
          <p:nvPr/>
        </p:nvSpPr>
        <p:spPr>
          <a:xfrm>
            <a:off x="895025" y="3409225"/>
            <a:ext cx="3048900" cy="9528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100">
                <a:solidFill>
                  <a:srgbClr val="FF0000"/>
                </a:solidFill>
                <a:latin typeface="Oxygen"/>
                <a:ea typeface="Oxygen"/>
                <a:cs typeface="Oxygen"/>
                <a:sym typeface="Oxygen"/>
              </a:rPr>
              <a:t>Texto e URL em falta !!</a:t>
            </a:r>
            <a:endParaRPr sz="2100">
              <a:solidFill>
                <a:srgbClr val="FF0000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837237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1"/>
          <p:cNvSpPr/>
          <p:nvPr/>
        </p:nvSpPr>
        <p:spPr>
          <a:xfrm>
            <a:off x="722425" y="2039925"/>
            <a:ext cx="3512100" cy="23670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8761D"/>
              </a:solidFill>
            </a:endParaRPr>
          </a:p>
        </p:txBody>
      </p:sp>
      <p:sp>
        <p:nvSpPr>
          <p:cNvPr id="186" name="Google Shape;186;p31"/>
          <p:cNvSpPr txBox="1"/>
          <p:nvPr/>
        </p:nvSpPr>
        <p:spPr>
          <a:xfrm>
            <a:off x="2789275" y="2892475"/>
            <a:ext cx="1295700" cy="13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300">
                <a:solidFill>
                  <a:srgbClr val="FF0000"/>
                </a:solidFill>
              </a:rPr>
              <a:t>X</a:t>
            </a:r>
            <a:endParaRPr sz="7300">
              <a:solidFill>
                <a:srgbClr val="FF0000"/>
              </a:solidFill>
            </a:endParaRPr>
          </a:p>
        </p:txBody>
      </p:sp>
      <p:sp>
        <p:nvSpPr>
          <p:cNvPr id="187" name="Google Shape;187;p31"/>
          <p:cNvSpPr txBox="1"/>
          <p:nvPr/>
        </p:nvSpPr>
        <p:spPr>
          <a:xfrm>
            <a:off x="4375150" y="386625"/>
            <a:ext cx="4402500" cy="55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 u="sng">
                <a:solidFill>
                  <a:schemeClr val="hlink"/>
                </a:solidFill>
                <a:hlinkClick r:id="rId4"/>
              </a:rPr>
              <a:t>https://www.artmajeur.com/pt/normandystar/artworks/14327150/l-origine-du-monde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934948"/>
            <a:ext cx="8520600" cy="4047627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rmAutofit fontScale="77500" lnSpcReduction="20000"/>
          </a:bodyPr>
          <a:lstStyle/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●"/>
            </a:pPr>
            <a:r>
              <a:rPr lang="it" b="1" dirty="0">
                <a:latin typeface="Oxygen"/>
                <a:ea typeface="Oxygen"/>
                <a:cs typeface="Oxygen"/>
                <a:sym typeface="Oxygen"/>
              </a:rPr>
              <a:t>Tema: Escolha individual</a:t>
            </a:r>
            <a:endParaRPr b="1"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63344"/>
              <a:buFont typeface="Oxygen"/>
              <a:buChar char="●"/>
            </a:pPr>
            <a:r>
              <a:rPr lang="it" sz="2841" b="1" dirty="0">
                <a:latin typeface="Oxygen"/>
                <a:ea typeface="Oxygen"/>
                <a:cs typeface="Oxygen"/>
                <a:sym typeface="Oxygen"/>
              </a:rPr>
              <a:t>Propó</a:t>
            </a:r>
            <a:r>
              <a:rPr lang="it" sz="2941" b="1" dirty="0">
                <a:latin typeface="Oxygen"/>
                <a:ea typeface="Oxygen"/>
                <a:cs typeface="Oxygen"/>
                <a:sym typeface="Oxygen"/>
              </a:rPr>
              <a:t>sito / Objectivo -&gt; integrar “dados”/fontes/elementos multimédia o mais diversos possível, sobre um tema, numa exposição </a:t>
            </a:r>
            <a:r>
              <a:rPr lang="it" sz="2941" b="1" u="sng" dirty="0">
                <a:solidFill>
                  <a:schemeClr val="hlink"/>
                </a:solidFill>
                <a:latin typeface="Oxygen"/>
                <a:ea typeface="Oxygen"/>
                <a:cs typeface="Oxygen"/>
                <a:sym typeface="Oxygen"/>
                <a:hlinkClick r:id="rId3"/>
              </a:rPr>
              <a:t>artsteps</a:t>
            </a:r>
            <a:r>
              <a:rPr lang="it" sz="2941" b="1" dirty="0">
                <a:latin typeface="Oxygen"/>
                <a:ea typeface="Oxygen"/>
                <a:cs typeface="Oxygen"/>
                <a:sym typeface="Oxygen"/>
              </a:rPr>
              <a:t>.</a:t>
            </a:r>
            <a:endParaRPr sz="2941" b="1"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●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Pesquisa (Wikipedia, Youtube, site oficial do autor / site oficial da obra, IMDB, chatgpt, gemini, outros…)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●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Objectos digitais a integrar: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○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“Original” em HD (se possível)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○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Impacto: Clones? Variações? Outras formas de arte derivadas? Literatura? Música? Cinema? Numismática, Filatelia? Teatro? Ópera? Cerâmica? Ilustração? BD? graffiti? videojogos? culinária? outros …?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○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História: (Imprensa, jornais, revistas, outros …?)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○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Produção própria (audio? vídeo? desenho?, animações? gamificação? outros… )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322897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○"/>
            </a:pPr>
            <a:r>
              <a:rPr lang="it" sz="1916" b="1" dirty="0">
                <a:latin typeface="Oxygen"/>
                <a:ea typeface="Oxygen"/>
                <a:cs typeface="Oxygen"/>
                <a:sym typeface="Oxygen"/>
              </a:rPr>
              <a:t>Nota: Todos os elementos integrados na exposição deverão indicar a fonte (url)</a:t>
            </a:r>
            <a:endParaRPr sz="1916" b="1"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●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Plataforma de integração: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297497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○"/>
            </a:pPr>
            <a:r>
              <a:rPr lang="it" dirty="0">
                <a:latin typeface="Oxygen"/>
                <a:ea typeface="Oxygen"/>
                <a:cs typeface="Oxygen"/>
                <a:sym typeface="Oxygen"/>
              </a:rPr>
              <a:t>Artsteps (ou outra similar)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it" sz="1400" dirty="0">
                <a:latin typeface="Oxygen"/>
                <a:ea typeface="Oxygen"/>
                <a:cs typeface="Oxygen"/>
                <a:sym typeface="Oxygen"/>
              </a:rPr>
              <a:t>Referência: Ficha Curricular - </a:t>
            </a:r>
            <a:r>
              <a:rPr lang="it" sz="1400" u="sng" dirty="0">
                <a:solidFill>
                  <a:schemeClr val="hlink"/>
                </a:solidFill>
                <a:latin typeface="Oxygen"/>
                <a:ea typeface="Oxygen"/>
                <a:cs typeface="Oxygen"/>
                <a:sym typeface="Oxygen"/>
                <a:hlinkClick r:id="rId4"/>
              </a:rPr>
              <a:t>https://bit.ly/ACCEDPCP</a:t>
            </a:r>
            <a:r>
              <a:rPr lang="it" sz="1400" dirty="0">
                <a:latin typeface="Oxygen"/>
                <a:ea typeface="Oxygen"/>
                <a:cs typeface="Oxygen"/>
                <a:sym typeface="Oxygen"/>
              </a:rPr>
              <a:t> </a:t>
            </a:r>
            <a:endParaRPr sz="1400" dirty="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311700" y="301450"/>
            <a:ext cx="8520600" cy="4899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800" dirty="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Relatório 1 - Linhas orientadoras</a:t>
            </a:r>
            <a:endParaRPr sz="2800" dirty="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945222" y="2784298"/>
            <a:ext cx="7708781" cy="1068512"/>
          </a:xfrm>
          <a:prstGeom prst="rect">
            <a:avLst/>
          </a:prstGeom>
          <a:noFill/>
          <a:ln w="762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Correcção ortográfica</a:t>
            </a:r>
            <a:endParaRPr/>
          </a:p>
        </p:txBody>
      </p:sp>
      <p:pic>
        <p:nvPicPr>
          <p:cNvPr id="193" name="Google Shape;1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7382950" cy="13458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94" name="Google Shape;194;p32"/>
          <p:cNvSpPr/>
          <p:nvPr/>
        </p:nvSpPr>
        <p:spPr>
          <a:xfrm rot="1189464" flipH="1">
            <a:off x="5576991" y="2432661"/>
            <a:ext cx="3118195" cy="1352564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Oxygen"/>
                <a:ea typeface="Oxygen"/>
                <a:cs typeface="Oxygen"/>
                <a:sym typeface="Oxygen"/>
              </a:rPr>
              <a:t>“capas de musicas” ? quereria dizer “capas de álbuns” ? ou “capas de músicas”, mesmo?</a:t>
            </a:r>
            <a:endParaRPr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B59EA-018E-2E5B-11CD-E2D16A2DD4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Mais informação em </a:t>
            </a:r>
            <a:r>
              <a:rPr lang="it-IT" sz="1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2"/>
              </a:rPr>
              <a:t>https://github.com/pedroccpimenta/acced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0726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9453"/>
            <a:ext cx="9144002" cy="488459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 rot="-989922">
            <a:off x="3233894" y="3053702"/>
            <a:ext cx="3554659" cy="1107273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vou seguir este link por	que ….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233" y="0"/>
            <a:ext cx="691553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 rot="-989922">
            <a:off x="4277019" y="3759827"/>
            <a:ext cx="3554659" cy="1107273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vou seguir este link porque…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100"/>
            </a:pPr>
            <a:r>
              <a:rPr lang="it" dirty="0">
                <a:latin typeface="Oxygen"/>
              </a:rPr>
              <a:t>Relatório 1</a:t>
            </a:r>
            <a:endParaRPr dirty="0">
              <a:latin typeface="Oxygen"/>
            </a:endParaRPr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280878" y="1542893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pt-PT" dirty="0"/>
              <a:t>Escolha do próprio tema de projecto</a:t>
            </a:r>
          </a:p>
          <a:p>
            <a:r>
              <a:rPr lang="it-IT" dirty="0"/>
              <a:t>Relato vs relatório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 dirty="0"/>
              <a:t>Pesquisa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t" dirty="0"/>
              <a:t>motores de busca: google, bing, yahoo, ecosia, duckduckgo, baidu, yandex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t" dirty="0"/>
              <a:t>chatgpt , chatsonic, gemini…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t" dirty="0"/>
              <a:t>Palavras-chave, expressões, etc: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it" dirty="0"/>
              <a:t>‘nome’ em português e noutras línguas (inglês, chinês, …)</a:t>
            </a:r>
            <a:endParaRPr dirty="0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it" dirty="0"/>
              <a:t>traduções do nome e ‘nome original’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 dirty="0"/>
              <a:t>Artsteps 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t" dirty="0"/>
              <a:t>não aceita (2023) modelos 3d acima de 4Mb</a:t>
            </a:r>
            <a:endParaRPr dirty="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t" dirty="0"/>
              <a:t>uma forma ‘diferente’ de apresentar ‘conteúdos’</a:t>
            </a:r>
            <a:endParaRPr dirty="0"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5564" y="554804"/>
            <a:ext cx="4709861" cy="1518733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5" name="Google Shape;85;p17"/>
          <p:cNvSpPr txBox="1"/>
          <p:nvPr/>
        </p:nvSpPr>
        <p:spPr>
          <a:xfrm>
            <a:off x="4618644" y="2064636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hlinkClick r:id="rId4"/>
              </a:rPr>
              <a:t>https://chat.openai.com/chat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311700" y="991525"/>
            <a:ext cx="8520600" cy="35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Links de pesquisa: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it"/>
              <a:t>Para além dos links ‘de referência’, deverão ser incluídos url’s de “pesquisa específica / actualizada” - por exemplo:</a:t>
            </a:r>
            <a:endParaRPr/>
          </a:p>
        </p:txBody>
      </p:sp>
      <p:sp>
        <p:nvSpPr>
          <p:cNvPr id="128" name="Google Shape;128;p23"/>
          <p:cNvSpPr/>
          <p:nvPr/>
        </p:nvSpPr>
        <p:spPr>
          <a:xfrm>
            <a:off x="311700" y="301450"/>
            <a:ext cx="8520600" cy="4899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800" dirty="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Relatório 1 - Linhas orientadoras (versão 1, 9/5)</a:t>
            </a:r>
            <a:endParaRPr sz="2800" dirty="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2367250"/>
            <a:ext cx="1525250" cy="22716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/>
        </p:nvSpPr>
        <p:spPr>
          <a:xfrm>
            <a:off x="210700" y="4569025"/>
            <a:ext cx="392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u="sng">
                <a:solidFill>
                  <a:schemeClr val="hlink"/>
                </a:solidFill>
                <a:hlinkClick r:id="rId4"/>
              </a:rPr>
              <a:t>https://it.wikipedia.org/wiki/Gioconda</a:t>
            </a:r>
            <a:endParaRPr/>
          </a:p>
        </p:txBody>
      </p:sp>
      <p:sp>
        <p:nvSpPr>
          <p:cNvPr id="131" name="Google Shape;131;p23"/>
          <p:cNvSpPr txBox="1"/>
          <p:nvPr/>
        </p:nvSpPr>
        <p:spPr>
          <a:xfrm>
            <a:off x="2156550" y="2181350"/>
            <a:ext cx="68043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/>
              <a:t>La Giconda recreations: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Google: </a:t>
            </a:r>
            <a:r>
              <a:rPr lang="it" sz="1200" u="sng">
                <a:solidFill>
                  <a:schemeClr val="hlink"/>
                </a:solidFill>
                <a:hlinkClick r:id="rId5"/>
              </a:rPr>
              <a:t>https://www.google.com/search?q=la+gioconda+recreations&amp;tbm=isch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Bing: </a:t>
            </a:r>
            <a:r>
              <a:rPr lang="it" sz="1200" u="sng">
                <a:solidFill>
                  <a:schemeClr val="hlink"/>
                </a:solidFill>
                <a:hlinkClick r:id="rId6"/>
              </a:rPr>
              <a:t>https://www.bing.com/images/search?q=La+Gioconda+recreations&amp;form=HDRSC2</a:t>
            </a:r>
            <a:r>
              <a:rPr lang="it" sz="1200"/>
              <a:t> 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DuckDuckgo: </a:t>
            </a:r>
            <a:r>
              <a:rPr lang="it" sz="1200" u="sng">
                <a:solidFill>
                  <a:schemeClr val="hlink"/>
                </a:solidFill>
                <a:hlinkClick r:id="rId7"/>
              </a:rPr>
              <a:t>https://duckduckgo.com/?q=La+Gioconda+recreations&amp;t=h_&amp;iax=images&amp;ia=images</a:t>
            </a:r>
            <a:r>
              <a:rPr lang="it" sz="1200"/>
              <a:t> 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Ecosia: </a:t>
            </a:r>
            <a:r>
              <a:rPr lang="it" sz="1200" u="sng">
                <a:solidFill>
                  <a:schemeClr val="hlink"/>
                </a:solidFill>
                <a:hlinkClick r:id="rId8"/>
              </a:rPr>
              <a:t>https://www.ecosia.org/images?q=La%Gioconda%20recreations</a:t>
            </a:r>
            <a:r>
              <a:rPr lang="it" sz="1200"/>
              <a:t> 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/>
              <a:t>La Gioconda in movies: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Google: </a:t>
            </a:r>
            <a:r>
              <a:rPr lang="it" sz="1200" u="sng">
                <a:solidFill>
                  <a:schemeClr val="hlink"/>
                </a:solidFill>
                <a:hlinkClick r:id="rId9"/>
              </a:rPr>
              <a:t>https://www.google.com/search?q=la+gioconda+in+movies&amp;tbm=vid</a:t>
            </a:r>
            <a:r>
              <a:rPr lang="it" sz="1200"/>
              <a:t> 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Bing: </a:t>
            </a:r>
            <a:r>
              <a:rPr lang="it" sz="1200" u="sng">
                <a:solidFill>
                  <a:schemeClr val="hlink"/>
                </a:solidFill>
                <a:hlinkClick r:id="rId10"/>
              </a:rPr>
              <a:t>https://www.bing.com/videos/search?q=La+gioconda+in+movies</a:t>
            </a:r>
            <a:r>
              <a:rPr lang="it" sz="1200"/>
              <a:t> 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Duckduckgo: </a:t>
            </a:r>
            <a:r>
              <a:rPr lang="it" sz="1200" u="sng">
                <a:solidFill>
                  <a:schemeClr val="hlink"/>
                </a:solidFill>
                <a:hlinkClick r:id="rId11"/>
              </a:rPr>
              <a:t>https://duckduckgo.com/?q=La+Gioconda+in+movies&amp;t=h_&amp;iax=videos&amp;ia=videos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it" sz="1200"/>
              <a:t>Ecosia: </a:t>
            </a:r>
            <a:r>
              <a:rPr lang="it" sz="1200" u="sng">
                <a:solidFill>
                  <a:schemeClr val="hlink"/>
                </a:solidFill>
                <a:hlinkClick r:id="rId12"/>
              </a:rPr>
              <a:t>https://www.ecosia.org/videos?q=La%25Gioconda%25in%25movies</a:t>
            </a:r>
            <a:r>
              <a:rPr lang="it" sz="1200"/>
              <a:t> 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2986800" y="715300"/>
            <a:ext cx="5845500" cy="8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/>
              <a:t>Título / &lt;Tema&gt; do trabalho </a:t>
            </a:r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036325" y="2291175"/>
            <a:ext cx="5640300" cy="16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it" dirty="0"/>
              <a:t>Sumário (15segs) sobre o “Trabalho que foi feito” (não sobre a obra, o autor, etc…)</a:t>
            </a:r>
            <a:endParaRPr dirty="0"/>
          </a:p>
        </p:txBody>
      </p:sp>
      <p:sp>
        <p:nvSpPr>
          <p:cNvPr id="92" name="Google Shape;92;p18"/>
          <p:cNvSpPr txBox="1"/>
          <p:nvPr/>
        </p:nvSpPr>
        <p:spPr>
          <a:xfrm>
            <a:off x="630000" y="1866075"/>
            <a:ext cx="1714500" cy="1905000"/>
          </a:xfrm>
          <a:prstGeom prst="rect">
            <a:avLst/>
          </a:prstGeom>
          <a:noFill/>
          <a:ln w="9525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it"/>
              <a:t>foto tipo passe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311700" y="43667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 sz="1900"/>
              <a:t>IPMaia, &lt;data de conclusão&gt;</a:t>
            </a:r>
            <a:endParaRPr sz="1900"/>
          </a:p>
        </p:txBody>
      </p:sp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00" y="3897925"/>
            <a:ext cx="2423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it" sz="1700"/>
              <a:t>&lt;Nome&gt; &lt;Apelido&gt;</a:t>
            </a:r>
            <a:endParaRPr sz="1700"/>
          </a:p>
        </p:txBody>
      </p:sp>
      <p:pic>
        <p:nvPicPr>
          <p:cNvPr id="95" name="Google Shape;95;p18"/>
          <p:cNvPicPr preferRelativeResize="0"/>
          <p:nvPr/>
        </p:nvPicPr>
        <p:blipFill rotWithShape="1">
          <a:blip r:embed="rId3">
            <a:alphaModFix/>
          </a:blip>
          <a:srcRect l="10505" t="20950" r="9481" b="16172"/>
          <a:stretch/>
        </p:blipFill>
        <p:spPr>
          <a:xfrm>
            <a:off x="311700" y="198300"/>
            <a:ext cx="2423400" cy="95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>
                <a:latin typeface="Oxygen"/>
                <a:ea typeface="Oxygen"/>
                <a:cs typeface="Oxygen"/>
                <a:sym typeface="Oxygen"/>
              </a:rPr>
              <a:t>Relatório 2 e Projecto</a:t>
            </a:r>
            <a:r>
              <a:rPr lang="it" sz="1800" dirty="0">
                <a:latin typeface="Oxygen"/>
                <a:ea typeface="Oxygen"/>
                <a:cs typeface="Oxygen"/>
                <a:sym typeface="Oxygen"/>
              </a:rPr>
              <a:t> (</a:t>
            </a:r>
            <a:r>
              <a:rPr lang="it" sz="1800" dirty="0">
                <a:solidFill>
                  <a:srgbClr val="FF9900"/>
                </a:solidFill>
                <a:highlight>
                  <a:srgbClr val="FFFF00"/>
                </a:highlight>
                <a:latin typeface="Oxygen"/>
                <a:ea typeface="Oxygen"/>
                <a:cs typeface="Oxygen"/>
                <a:sym typeface="Oxygen"/>
              </a:rPr>
              <a:t>A REVER DEPOIS DA ENTREGA DO 1º RELATÓRIO</a:t>
            </a:r>
            <a:r>
              <a:rPr lang="it" sz="1800" dirty="0">
                <a:latin typeface="Oxygen"/>
                <a:ea typeface="Oxygen"/>
                <a:cs typeface="Oxygen"/>
                <a:sym typeface="Oxygen"/>
              </a:rPr>
              <a:t>)</a:t>
            </a:r>
            <a:endParaRPr sz="1800" dirty="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01" name="Google Shape;101;p19"/>
          <p:cNvSpPr txBox="1">
            <a:spLocks noGrp="1"/>
          </p:cNvSpPr>
          <p:nvPr>
            <p:ph type="body" idx="1"/>
          </p:nvPr>
        </p:nvSpPr>
        <p:spPr>
          <a:xfrm>
            <a:off x="311700" y="1117100"/>
            <a:ext cx="2814600" cy="34164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dirty="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Relatório 2: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" sz="1600" dirty="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dirty="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Melhorar o 1º Relatório.</a:t>
            </a:r>
            <a:endParaRPr sz="1600" dirty="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02" name="Google Shape;102;p19"/>
          <p:cNvSpPr txBox="1">
            <a:spLocks noGrp="1"/>
          </p:cNvSpPr>
          <p:nvPr>
            <p:ph type="body" idx="1"/>
          </p:nvPr>
        </p:nvSpPr>
        <p:spPr>
          <a:xfrm>
            <a:off x="3184547" y="1746606"/>
            <a:ext cx="2814600" cy="2786893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dirty="0">
                <a:latin typeface="Oxygen"/>
                <a:ea typeface="Oxygen"/>
                <a:cs typeface="Oxygen"/>
                <a:sym typeface="Oxygen"/>
              </a:rPr>
              <a:t>Criar uma “exposição“ (+gamificação?, interacção com o Utilizador) noutro ambiente 3D: Unity, Babylonjs, floorplanner… outro à V. escolha </a:t>
            </a:r>
            <a:endParaRPr sz="1600" dirty="0"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6057395" y="1756880"/>
            <a:ext cx="2814600" cy="2776619"/>
          </a:xfrm>
          <a:prstGeom prst="rect">
            <a:avLst/>
          </a:prstGeom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Oxygen"/>
                <a:ea typeface="Oxygen"/>
                <a:cs typeface="Oxygen"/>
                <a:sym typeface="Oxygen"/>
              </a:rPr>
              <a:t>2d -&gt; 3d</a:t>
            </a:r>
            <a:endParaRPr sz="1600"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it" sz="1600">
                <a:latin typeface="Oxygen"/>
                <a:ea typeface="Oxygen"/>
                <a:cs typeface="Oxygen"/>
                <a:sym typeface="Oxygen"/>
              </a:rPr>
              <a:t>Por exemplo:</a:t>
            </a:r>
            <a:endParaRPr sz="1600"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it" sz="1600" u="sng">
                <a:solidFill>
                  <a:schemeClr val="hlink"/>
                </a:solidFill>
                <a:latin typeface="Oxygen"/>
                <a:ea typeface="Oxygen"/>
                <a:cs typeface="Oxygen"/>
                <a:sym typeface="Oxygen"/>
                <a:hlinkClick r:id="rId3"/>
              </a:rPr>
              <a:t>http://www.romancortes.com/blog/css-3d-meninas/</a:t>
            </a:r>
            <a:endParaRPr sz="160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84FB7D-DDCB-BDE5-B654-EB2A30DA842E}"/>
              </a:ext>
            </a:extLst>
          </p:cNvPr>
          <p:cNvSpPr txBox="1"/>
          <p:nvPr/>
        </p:nvSpPr>
        <p:spPr>
          <a:xfrm>
            <a:off x="3195263" y="1119883"/>
            <a:ext cx="569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Projecto</a:t>
            </a:r>
            <a:r>
              <a:rPr lang="it-IT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(Artsteps ou outra tecnologia, aprovada pelo Professor)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30100"/>
          </a:xfrm>
          <a:prstGeom prst="rect">
            <a:avLst/>
          </a:prstGeom>
        </p:spPr>
        <p:txBody>
          <a:bodyPr spcFirstLastPara="1" wrap="square" lIns="91425" tIns="91425" rIns="91425" bIns="0" anchor="t" anchorCtr="0">
            <a:normAutofit fontScale="92500" lnSpcReduction="1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●"/>
            </a:pPr>
            <a:r>
              <a:rPr lang="it" b="1" dirty="0">
                <a:latin typeface="Oxygen"/>
                <a:ea typeface="Oxygen"/>
                <a:cs typeface="Oxygen"/>
                <a:sym typeface="Oxygen"/>
              </a:rPr>
              <a:t>Tema: Escolha individual</a:t>
            </a:r>
            <a:endParaRPr b="1"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93065" algn="l" rtl="0">
              <a:spcBef>
                <a:spcPts val="0"/>
              </a:spcBef>
              <a:spcAft>
                <a:spcPts val="0"/>
              </a:spcAft>
              <a:buSzPct val="104830"/>
              <a:buFont typeface="Oxygen"/>
              <a:buChar char="●"/>
            </a:pPr>
            <a:r>
              <a:rPr lang="it" sz="2670" dirty="0">
                <a:solidFill>
                  <a:schemeClr val="dk1"/>
                </a:solidFill>
                <a:highlight>
                  <a:srgbClr val="FFE599"/>
                </a:highlight>
                <a:latin typeface="Oxygen"/>
                <a:ea typeface="Oxygen"/>
                <a:cs typeface="Oxygen"/>
                <a:sym typeface="Oxygen"/>
              </a:rPr>
              <a:t>Propósito / Objectivo -&gt; integrar “dados”/fontes/elementos multimédia o mais diversos possível, sobre um tema, numa exposição </a:t>
            </a:r>
            <a:r>
              <a:rPr lang="it" sz="2670" u="sng" dirty="0">
                <a:solidFill>
                  <a:schemeClr val="dk1"/>
                </a:solidFill>
                <a:highlight>
                  <a:srgbClr val="FFE599"/>
                </a:highlight>
                <a:latin typeface="Oxygen"/>
                <a:ea typeface="Oxygen"/>
                <a:cs typeface="Oxygen"/>
                <a:sym typeface="Oxyge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artsteps</a:t>
            </a:r>
            <a:r>
              <a:rPr lang="it" sz="2670" dirty="0">
                <a:solidFill>
                  <a:schemeClr val="dk1"/>
                </a:solidFill>
                <a:highlight>
                  <a:srgbClr val="FFE599"/>
                </a:highlight>
                <a:latin typeface="Oxygen"/>
                <a:ea typeface="Oxygen"/>
                <a:cs typeface="Oxygen"/>
                <a:sym typeface="Oxygen"/>
              </a:rPr>
              <a:t> e</a:t>
            </a:r>
            <a:r>
              <a:rPr lang="it" sz="2800" b="1" dirty="0">
                <a:solidFill>
                  <a:schemeClr val="dk1"/>
                </a:solidFill>
                <a:highlight>
                  <a:srgbClr val="FFE599"/>
                </a:highlight>
                <a:latin typeface="Oxygen"/>
                <a:ea typeface="Oxygen"/>
                <a:cs typeface="Oxygen"/>
                <a:sym typeface="Oxygen"/>
              </a:rPr>
              <a:t> explorar todas as possibilidades do artsteps</a:t>
            </a:r>
            <a:r>
              <a:rPr lang="it" sz="2800" b="1" dirty="0">
                <a:latin typeface="Oxygen"/>
                <a:ea typeface="Oxygen"/>
                <a:cs typeface="Oxygen"/>
                <a:sym typeface="Oxygen"/>
              </a:rPr>
              <a:t>.</a:t>
            </a:r>
            <a:endParaRPr sz="2800" b="1"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●"/>
            </a:pP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914400" lvl="1" indent="-341148" algn="l" rtl="0">
              <a:spcBef>
                <a:spcPts val="0"/>
              </a:spcBef>
              <a:spcAft>
                <a:spcPts val="0"/>
              </a:spcAft>
              <a:buSzPct val="100000"/>
              <a:buFont typeface="Oxygen"/>
              <a:buChar char="○"/>
            </a:pPr>
            <a:r>
              <a:rPr lang="it" sz="1916" b="1" dirty="0">
                <a:latin typeface="Oxygen"/>
                <a:ea typeface="Oxygen"/>
                <a:cs typeface="Oxygen"/>
                <a:sym typeface="Oxygen"/>
              </a:rPr>
              <a:t>Nota: Todos os elementos integrados na exposição deverão indicar a fonte (url)</a:t>
            </a:r>
            <a:endParaRPr dirty="0">
              <a:latin typeface="Oxygen"/>
              <a:ea typeface="Oxygen"/>
              <a:cs typeface="Oxygen"/>
              <a:sym typeface="Oxygen"/>
            </a:endParaRPr>
          </a:p>
          <a:p>
            <a:pPr marL="45720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dk1"/>
              </a:solidFill>
              <a:highlight>
                <a:srgbClr val="FFF2CC"/>
              </a:highlight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it" sz="1400" dirty="0">
                <a:latin typeface="Oxygen"/>
                <a:ea typeface="Oxygen"/>
                <a:cs typeface="Oxygen"/>
                <a:sym typeface="Oxygen"/>
              </a:rPr>
              <a:t>Referência: Ficha Curricular - </a:t>
            </a:r>
            <a:r>
              <a:rPr lang="it" sz="1400" u="sng" dirty="0">
                <a:solidFill>
                  <a:schemeClr val="hlink"/>
                </a:solidFill>
                <a:latin typeface="Oxygen"/>
                <a:ea typeface="Oxygen"/>
                <a:cs typeface="Oxygen"/>
                <a:sym typeface="Oxygen"/>
                <a:hlinkClick r:id="rId4"/>
              </a:rPr>
              <a:t>https://bit.ly/ACCEDPCP</a:t>
            </a:r>
            <a:r>
              <a:rPr lang="it" sz="1400" dirty="0">
                <a:latin typeface="Oxygen"/>
                <a:ea typeface="Oxygen"/>
                <a:cs typeface="Oxygen"/>
                <a:sym typeface="Oxygen"/>
              </a:rPr>
              <a:t> </a:t>
            </a:r>
            <a:endParaRPr sz="1400" dirty="0"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09" name="Google Shape;109;p20"/>
          <p:cNvSpPr/>
          <p:nvPr/>
        </p:nvSpPr>
        <p:spPr>
          <a:xfrm>
            <a:off x="311700" y="301450"/>
            <a:ext cx="8520600" cy="4899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9525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800" dirty="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Projecto - Linhas orientadoras (versão 1, 9/5)</a:t>
            </a:r>
            <a:endParaRPr sz="2800" dirty="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1236</Words>
  <Application>Microsoft Office PowerPoint</Application>
  <PresentationFormat>On-screen Show (16:9)</PresentationFormat>
  <Paragraphs>108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Oxygen</vt:lpstr>
      <vt:lpstr>Roboto</vt:lpstr>
      <vt:lpstr>Simple Light</vt:lpstr>
      <vt:lpstr>Relatórios 1 e 2 e Projecto - Linhas orientadoras</vt:lpstr>
      <vt:lpstr>PowerPoint Presentation</vt:lpstr>
      <vt:lpstr>PowerPoint Presentation</vt:lpstr>
      <vt:lpstr>PowerPoint Presentation</vt:lpstr>
      <vt:lpstr>Relatório 1</vt:lpstr>
      <vt:lpstr>PowerPoint Presentation</vt:lpstr>
      <vt:lpstr>Título / &lt;Tema&gt; do trabalho </vt:lpstr>
      <vt:lpstr>Relatório 2 e Projecto (A REVER DEPOIS DA ENTREGA DO 1º RELATÓRIO)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Correcção ortográfica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Relatórios 1 e 2 e Projecto - Linhas orientadoras</dc:title>
  <cp:lastModifiedBy>Pedro Pimenta</cp:lastModifiedBy>
  <cp:revision>1</cp:revision>
  <dcterms:modified xsi:type="dcterms:W3CDTF">2024-03-09T14:31:51Z</dcterms:modified>
</cp:coreProperties>
</file>